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74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58" r:id="rId20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1pPr>
    <a:lvl2pPr marL="456071" indent="-11312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2pPr>
    <a:lvl3pPr marL="913332" indent="-227440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3pPr>
    <a:lvl4pPr marL="1370592" indent="-34175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4pPr>
    <a:lvl5pPr marL="1827853" indent="-456071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5pPr>
    <a:lvl6pPr marL="1714729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6pPr>
    <a:lvl7pPr marL="2057674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7pPr>
    <a:lvl8pPr marL="2400620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8pPr>
    <a:lvl9pPr marL="2743566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67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4191">
          <p15:clr>
            <a:srgbClr val="A4A3A4"/>
          </p15:clr>
        </p15:guide>
        <p15:guide id="5" orient="horz" pos="411">
          <p15:clr>
            <a:srgbClr val="A4A3A4"/>
          </p15:clr>
        </p15:guide>
        <p15:guide id="6" pos="2880">
          <p15:clr>
            <a:srgbClr val="A4A3A4"/>
          </p15:clr>
        </p15:guide>
        <p15:guide id="7" pos="240">
          <p15:clr>
            <a:srgbClr val="A4A3A4"/>
          </p15:clr>
        </p15:guide>
        <p15:guide id="8" pos="5527">
          <p15:clr>
            <a:srgbClr val="A4A3A4"/>
          </p15:clr>
        </p15:guide>
        <p15:guide id="9" pos="1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212"/>
    <a:srgbClr val="414141"/>
    <a:srgbClr val="242424"/>
    <a:srgbClr val="E98D05"/>
    <a:srgbClr val="E67708"/>
    <a:srgbClr val="CC9F44"/>
    <a:srgbClr val="DB9763"/>
    <a:srgbClr val="74287A"/>
    <a:srgbClr val="AA3449"/>
    <a:srgbClr val="054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0995" autoAdjust="0"/>
    <p:restoredTop sz="93722" autoAdjust="0"/>
  </p:normalViewPr>
  <p:slideViewPr>
    <p:cSldViewPr snapToGrid="0" showGuides="1">
      <p:cViewPr varScale="1">
        <p:scale>
          <a:sx n="90" d="100"/>
          <a:sy n="90" d="100"/>
        </p:scale>
        <p:origin x="-1240" y="-112"/>
      </p:cViewPr>
      <p:guideLst>
        <p:guide orient="horz" pos="2367"/>
        <p:guide orient="horz" pos="4032"/>
        <p:guide orient="horz" pos="720"/>
        <p:guide orient="horz" pos="4191"/>
        <p:guide orient="horz" pos="411"/>
        <p:guide pos="2880"/>
        <p:guide pos="240"/>
        <p:guide pos="5527"/>
        <p:guide pos="1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1FA9-3F3C-4DE4-812B-C25CF4E270AB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89088-CC41-4DF1-B7E1-D7B987021A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0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5D040-A659-0D4B-A131-2166160050C0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9DA2-4B62-4E49-B06B-2B2C9769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0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19DA2-4B62-4E49-B06B-2B2C976954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3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2015301"/>
            <a:ext cx="8230271" cy="3930430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199" y="1517097"/>
            <a:ext cx="8227023" cy="47855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chemeClr val="accent3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000" b="1">
                <a:solidFill>
                  <a:schemeClr val="accent3"/>
                </a:solidFill>
                <a:latin typeface="+mj-lt"/>
              </a:defRPr>
            </a:lvl2pPr>
            <a:lvl3pPr marL="685891" indent="0">
              <a:buNone/>
              <a:defRPr sz="2000" b="1">
                <a:solidFill>
                  <a:schemeClr val="accent3"/>
                </a:solidFill>
                <a:latin typeface="+mj-lt"/>
              </a:defRPr>
            </a:lvl3pPr>
            <a:lvl4pPr marL="1028837" indent="0">
              <a:buNone/>
              <a:defRPr sz="2000" b="1">
                <a:solidFill>
                  <a:schemeClr val="accent3"/>
                </a:solidFill>
                <a:latin typeface="+mj-lt"/>
              </a:defRPr>
            </a:lvl4pPr>
            <a:lvl5pPr marL="1371783" indent="0">
              <a:buNone/>
              <a:defRPr sz="2000" b="1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2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2" y="1517777"/>
            <a:ext cx="2795415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desktop_generi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75" y="2116501"/>
            <a:ext cx="4047126" cy="2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3949" r="5351" b="15017"/>
          <a:stretch/>
        </p:blipFill>
        <p:spPr>
          <a:xfrm>
            <a:off x="3238005" y="1687169"/>
            <a:ext cx="6539785" cy="352431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390086" y="2223960"/>
            <a:ext cx="3333118" cy="4456467"/>
            <a:chOff x="4300558" y="2223960"/>
            <a:chExt cx="3333118" cy="4456467"/>
          </a:xfrm>
        </p:grpSpPr>
        <p:pic>
          <p:nvPicPr>
            <p:cNvPr id="9" name="Picture 8" descr="ipad_generic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377" y="2789131"/>
              <a:ext cx="2073625" cy="2773811"/>
            </a:xfrm>
            <a:prstGeom prst="rect">
              <a:avLst/>
            </a:prstGeom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253" y="2223960"/>
              <a:ext cx="3264423" cy="409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 descr="iphone_generi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73" y="4458150"/>
              <a:ext cx="924649" cy="15169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9"/>
            <a:stretch/>
          </p:blipFill>
          <p:spPr>
            <a:xfrm>
              <a:off x="4300558" y="4132843"/>
              <a:ext cx="1449244" cy="254758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 userDrawn="1"/>
        </p:nvSpPr>
        <p:spPr>
          <a:xfrm>
            <a:off x="3632101" y="4954019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195180" y="4040428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44410" y="3297967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12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sp>
        <p:nvSpPr>
          <p:cNvPr id="6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8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16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7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2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-subw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2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3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4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yonbench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8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4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ps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LiftR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457"/>
            <a:ext cx="9143391" cy="6857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apabilitie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4927307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pl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ing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" y="1650094"/>
            <a:ext cx="9136007" cy="522579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-15137"/>
            <a:ext cx="9144000" cy="2094586"/>
          </a:xfrm>
          <a:prstGeom prst="rect">
            <a:avLst/>
          </a:prstGeom>
          <a:solidFill>
            <a:schemeClr val="bg1"/>
          </a:solidFill>
          <a:ln w="38100" cap="sq" cmpd="sng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48421" y="2951010"/>
            <a:ext cx="1389055" cy="1389055"/>
            <a:chOff x="2750142" y="3406450"/>
            <a:chExt cx="1520775" cy="1520775"/>
          </a:xfrm>
        </p:grpSpPr>
        <p:sp>
          <p:nvSpPr>
            <p:cNvPr id="12" name="Oval 11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85725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939896" y="3605633"/>
              <a:ext cx="1141265" cy="1141265"/>
            </a:xfrm>
            <a:prstGeom prst="ellipse">
              <a:avLst/>
            </a:prstGeom>
            <a:noFill/>
            <a:ln w="1524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270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 rot="784935">
            <a:off x="6336899" y="3273066"/>
            <a:ext cx="918740" cy="918740"/>
            <a:chOff x="2750142" y="3406450"/>
            <a:chExt cx="1520775" cy="1520775"/>
          </a:xfrm>
        </p:grpSpPr>
        <p:sp>
          <p:nvSpPr>
            <p:cNvPr id="16" name="Oval 15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508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016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889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4111031" y="3194279"/>
            <a:ext cx="1074152" cy="1074152"/>
            <a:chOff x="2750142" y="3406450"/>
            <a:chExt cx="1520775" cy="1520775"/>
          </a:xfrm>
        </p:grpSpPr>
        <p:sp>
          <p:nvSpPr>
            <p:cNvPr id="20" name="Oval 19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7620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333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079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15300000">
            <a:off x="5754645" y="3261375"/>
            <a:ext cx="738099" cy="738099"/>
            <a:chOff x="2750142" y="3406450"/>
            <a:chExt cx="1520775" cy="1520775"/>
          </a:xfrm>
        </p:grpSpPr>
        <p:sp>
          <p:nvSpPr>
            <p:cNvPr id="24" name="Oval 23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3175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85725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ni Measurem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0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Ad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2857"/>
            <a:ext cx="9130288" cy="6852285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303173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881775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133368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517777"/>
            <a:ext cx="8230271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7" r:id="rId2"/>
    <p:sldLayoutId id="2147483732" r:id="rId3"/>
    <p:sldLayoutId id="2147483733" r:id="rId4"/>
    <p:sldLayoutId id="2147483735" r:id="rId5"/>
    <p:sldLayoutId id="2147483734" r:id="rId6"/>
    <p:sldLayoutId id="2147483738" r:id="rId7"/>
    <p:sldLayoutId id="2147483739" r:id="rId8"/>
    <p:sldLayoutId id="2147483700" r:id="rId9"/>
    <p:sldLayoutId id="2147483698" r:id="rId10"/>
    <p:sldLayoutId id="2147483728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8" r:id="rId21"/>
    <p:sldLayoutId id="2147483719" r:id="rId22"/>
    <p:sldLayoutId id="2147483720" r:id="rId23"/>
    <p:sldLayoutId id="2147483723" r:id="rId24"/>
    <p:sldLayoutId id="2147483724" r:id="rId25"/>
    <p:sldLayoutId id="2147483736" r:id="rId26"/>
    <p:sldLayoutId id="2147483737" r:id="rId27"/>
    <p:sldLayoutId id="2147483699" r:id="rId28"/>
    <p:sldLayoutId id="2147483701" r:id="rId29"/>
    <p:sldLayoutId id="2147483702" r:id="rId30"/>
    <p:sldLayoutId id="2147483703" r:id="rId31"/>
    <p:sldLayoutId id="2147483704" r:id="rId32"/>
    <p:sldLayoutId id="2147483714" r:id="rId33"/>
    <p:sldLayoutId id="2147483716" r:id="rId34"/>
    <p:sldLayoutId id="2147483717" r:id="rId35"/>
    <p:sldLayoutId id="2147483721" r:id="rId36"/>
    <p:sldLayoutId id="2147483722" r:id="rId37"/>
    <p:sldLayoutId id="2147483725" r:id="rId38"/>
    <p:sldLayoutId id="2147483726" r:id="rId39"/>
    <p:sldLayoutId id="2147483740" r:id="rId40"/>
    <p:sldLayoutId id="2147483729" r:id="rId41"/>
    <p:sldLayoutId id="2147483730" r:id="rId42"/>
    <p:sldLayoutId id="214748373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91" rtl="0" eaLnBrk="1" latinLnBrk="0" hangingPunct="1">
        <a:spcBef>
          <a:spcPct val="0"/>
        </a:spcBef>
        <a:buNone/>
        <a:defRPr sz="3200" b="0" kern="1200" baseline="0">
          <a:solidFill>
            <a:schemeClr val="accent1"/>
          </a:solidFill>
          <a:latin typeface="Century Gothic" pitchFamily="34" charset="0"/>
          <a:ea typeface="Verdana" pitchFamily="34" charset="0"/>
          <a:cs typeface="Arial" pitchFamily="34" charset="0"/>
        </a:defRPr>
      </a:lvl1pPr>
    </p:titleStyle>
    <p:bodyStyle>
      <a:lvl1pPr marL="257209" indent="-257209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1pPr>
      <a:lvl2pPr marL="557287" indent="-214341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2pPr>
      <a:lvl3pPr marL="857364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3pPr>
      <a:lvl4pPr marL="1200310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4pPr>
      <a:lvl5pPr marL="1543256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chwager/andevcon-sample" TargetMode="External"/><Relationship Id="rId4" Type="http://schemas.openxmlformats.org/officeDocument/2006/relationships/hyperlink" Target="https://github.com/MobileChromeApps/mobile-chrome-apps" TargetMode="External"/><Relationship Id="rId5" Type="http://schemas.openxmlformats.org/officeDocument/2006/relationships/hyperlink" Target="https://github.com/GoogleChrome/chrome-app-samples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millennialmedia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media.com/resources/" TargetMode="External"/><Relationship Id="rId4" Type="http://schemas.openxmlformats.org/officeDocument/2006/relationships/hyperlink" Target="http://www.millennialmedia.com/mobile-intelligence/smart-report/" TargetMode="External"/><Relationship Id="rId5" Type="http://schemas.openxmlformats.org/officeDocument/2006/relationships/hyperlink" Target="http://www.millennialmedia.com/mobile-intelligence/mobile-mix/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hyperlink" Target="mailto:support@millennialmedia.com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tools.mmedia.com/user/supportDevPort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media.com/entries/21836367-Gallery-Basics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docs.millennialmedia.com/conversion-tracking/index.html?spMailingID=7582231&amp;spUserID=NzgxMjU5OTUwMjES1&amp;spJobID=105092661&amp;spReportId=MTA1MDkyNjYxS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Native Android Application out of HTML, JavaScript 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533" y="3914276"/>
            <a:ext cx="4171244" cy="630302"/>
          </a:xfrm>
        </p:spPr>
        <p:txBody>
          <a:bodyPr/>
          <a:lstStyle/>
          <a:p>
            <a:r>
              <a:rPr lang="en-US" dirty="0" smtClean="0"/>
              <a:t>Russell Schwager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rschwager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alarms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fileSystem</a:t>
            </a:r>
            <a:r>
              <a:rPr lang="en-US" sz="2000" dirty="0"/>
              <a:t>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i18n - Only some methods are supports</a:t>
            </a:r>
          </a:p>
          <a:p>
            <a:r>
              <a:rPr lang="en-US" sz="2000" dirty="0"/>
              <a:t>identity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idle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notifications - Android only</a:t>
            </a:r>
          </a:p>
          <a:p>
            <a:r>
              <a:rPr lang="en-US" sz="2000" dirty="0"/>
              <a:t>power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pushMessaging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socket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storage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syncFileSystem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Chrome API and Services – Support on Mobile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api_index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9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bluetooth</a:t>
            </a:r>
            <a:endParaRPr lang="en-US" dirty="0"/>
          </a:p>
          <a:p>
            <a:r>
              <a:rPr lang="en-US" dirty="0"/>
              <a:t>commands</a:t>
            </a:r>
          </a:p>
          <a:p>
            <a:r>
              <a:rPr lang="en-US" dirty="0" err="1"/>
              <a:t>contextMenus</a:t>
            </a:r>
            <a:endParaRPr lang="en-US" dirty="0"/>
          </a:p>
          <a:p>
            <a:r>
              <a:rPr lang="en-US" dirty="0" err="1"/>
              <a:t>mediaGalleries</a:t>
            </a:r>
            <a:endParaRPr lang="en-US" dirty="0"/>
          </a:p>
          <a:p>
            <a:r>
              <a:rPr lang="en-US" dirty="0"/>
              <a:t>permissions</a:t>
            </a:r>
          </a:p>
          <a:p>
            <a:r>
              <a:rPr lang="en-US" dirty="0"/>
              <a:t>serial</a:t>
            </a:r>
          </a:p>
          <a:p>
            <a:r>
              <a:rPr lang="en-US" dirty="0" err="1"/>
              <a:t>systemInfo.cpu</a:t>
            </a:r>
            <a:endParaRPr lang="en-US" dirty="0"/>
          </a:p>
          <a:p>
            <a:r>
              <a:rPr lang="en-US" dirty="0" err="1"/>
              <a:t>systemInfo.display</a:t>
            </a:r>
            <a:endParaRPr lang="en-US" dirty="0"/>
          </a:p>
          <a:p>
            <a:r>
              <a:rPr lang="en-US" dirty="0" err="1"/>
              <a:t>systemInfo.memory</a:t>
            </a:r>
            <a:endParaRPr lang="en-US" dirty="0"/>
          </a:p>
          <a:p>
            <a:r>
              <a:rPr lang="en-US" dirty="0" err="1"/>
              <a:t>systemInfo.storage</a:t>
            </a:r>
            <a:endParaRPr lang="en-US" dirty="0"/>
          </a:p>
          <a:p>
            <a:r>
              <a:rPr lang="en-US" dirty="0" err="1"/>
              <a:t>tts</a:t>
            </a:r>
            <a:endParaRPr lang="en-US" dirty="0"/>
          </a:p>
          <a:p>
            <a:r>
              <a:rPr lang="en-US" dirty="0"/>
              <a:t>types</a:t>
            </a:r>
          </a:p>
          <a:p>
            <a:r>
              <a:rPr lang="en-US" dirty="0" err="1"/>
              <a:t>usb</a:t>
            </a:r>
            <a:endParaRPr lang="en-US" dirty="0"/>
          </a:p>
          <a:p>
            <a:r>
              <a:rPr lang="en-US" dirty="0" err="1"/>
              <a:t>webstore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webview</a:t>
            </a:r>
            <a:r>
              <a:rPr lang="en-US" dirty="0"/>
              <a:t>&gt; tag</a:t>
            </a:r>
          </a:p>
          <a:p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Chrome Services and APIs - Not supported on Mobile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APIStatus.md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76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 smtClean="0"/>
              <a:t>Node.js</a:t>
            </a:r>
            <a:endParaRPr lang="en-US" sz="2800" dirty="0" smtClean="0"/>
          </a:p>
          <a:p>
            <a:r>
              <a:rPr lang="en-US" sz="2800" dirty="0" smtClean="0"/>
              <a:t>For Android Development</a:t>
            </a:r>
          </a:p>
          <a:p>
            <a:pPr lvl="1"/>
            <a:r>
              <a:rPr lang="en-US" sz="2400" dirty="0" smtClean="0"/>
              <a:t>Java 7 JDK</a:t>
            </a:r>
          </a:p>
          <a:p>
            <a:pPr lvl="1"/>
            <a:r>
              <a:rPr lang="en-US" sz="2400" dirty="0" smtClean="0"/>
              <a:t>Android SDK</a:t>
            </a:r>
          </a:p>
          <a:p>
            <a:pPr lvl="1"/>
            <a:r>
              <a:rPr lang="en-US" sz="2400" dirty="0" smtClean="0"/>
              <a:t>Apache Ant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cca</a:t>
            </a:r>
            <a:r>
              <a:rPr lang="en-US" sz="2800" dirty="0" smtClean="0"/>
              <a:t> command line tool</a:t>
            </a:r>
          </a:p>
          <a:p>
            <a:pPr lvl="1"/>
            <a:r>
              <a:rPr lang="en-US" sz="2400" dirty="0" err="1" smtClean="0"/>
              <a:t>npm</a:t>
            </a:r>
            <a:r>
              <a:rPr lang="en-US" sz="2400" dirty="0" smtClean="0"/>
              <a:t> install –g </a:t>
            </a:r>
            <a:r>
              <a:rPr lang="en-US" sz="2400" dirty="0" err="1" smtClean="0"/>
              <a:t>cca</a:t>
            </a:r>
            <a:endParaRPr lang="en-US" sz="2400" dirty="0" smtClean="0"/>
          </a:p>
          <a:p>
            <a:pPr lvl="1"/>
            <a:r>
              <a:rPr lang="en-US" sz="2400" dirty="0" err="1" smtClean="0"/>
              <a:t>cca</a:t>
            </a:r>
            <a:r>
              <a:rPr lang="en-US" sz="2400" dirty="0" smtClean="0"/>
              <a:t> </a:t>
            </a:r>
            <a:r>
              <a:rPr lang="en-US" sz="2400" dirty="0" err="1" smtClean="0"/>
              <a:t>checkenv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own - Prerequisites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Installation.md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79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Manifest.json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959905"/>
            <a:ext cx="7493000" cy="48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24843"/>
            <a:ext cx="7224889" cy="44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397000"/>
            <a:ext cx="6601699" cy="4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33"/>
            <a:ext cx="9144000" cy="3522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866" y="5435600"/>
            <a:ext cx="6214533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7467" y="5723467"/>
            <a:ext cx="726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accent4"/>
              </a:buClr>
            </a:pPr>
            <a:r>
              <a:rPr lang="en-US" sz="4000" dirty="0" smtClean="0">
                <a:solidFill>
                  <a:schemeClr val="accent4"/>
                </a:solidFill>
                <a:latin typeface="Calibri"/>
                <a:cs typeface="Calibri"/>
              </a:rPr>
              <a:t>Use Chrome Developer Tools!</a:t>
            </a:r>
            <a:endParaRPr lang="en-US" sz="40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267" y="6028267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Using the </a:t>
            </a:r>
            <a:r>
              <a:rPr lang="en-US" sz="2800" b="1" dirty="0" err="1" smtClean="0"/>
              <a:t>cca</a:t>
            </a:r>
            <a:r>
              <a:rPr lang="en-US" sz="2800" b="1" dirty="0" smtClean="0"/>
              <a:t> command line tool: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run your app on the Android Emulator: </a:t>
            </a:r>
            <a:r>
              <a:rPr lang="en-US" sz="2000" dirty="0" err="1"/>
              <a:t>cca</a:t>
            </a:r>
            <a:r>
              <a:rPr lang="en-US" sz="2000" dirty="0"/>
              <a:t> emulate android</a:t>
            </a:r>
          </a:p>
          <a:p>
            <a:r>
              <a:rPr lang="en-US" sz="2000" dirty="0"/>
              <a:t>Note: This requires that you've set up an emulator. You can run android </a:t>
            </a:r>
            <a:r>
              <a:rPr lang="en-US" sz="2000" dirty="0" err="1"/>
              <a:t>avd</a:t>
            </a:r>
            <a:r>
              <a:rPr lang="en-US" sz="2000" dirty="0"/>
              <a:t> to set this up. Download additional emulator images by running android. To make the </a:t>
            </a:r>
            <a:r>
              <a:rPr lang="en-US" sz="2000" dirty="0" err="1"/>
              <a:t>intel</a:t>
            </a:r>
            <a:r>
              <a:rPr lang="en-US" sz="2000" dirty="0"/>
              <a:t> images run faster, install Intel's HAXM.</a:t>
            </a:r>
          </a:p>
          <a:p>
            <a:r>
              <a:rPr lang="en-US" sz="2000" dirty="0"/>
              <a:t>To run your app on a connected Android device: </a:t>
            </a:r>
            <a:r>
              <a:rPr lang="en-US" sz="2000" dirty="0" err="1"/>
              <a:t>cca</a:t>
            </a:r>
            <a:r>
              <a:rPr lang="en-US" sz="2000" dirty="0"/>
              <a:t> run </a:t>
            </a:r>
            <a:r>
              <a:rPr lang="en-US" sz="2000" dirty="0" smtClean="0"/>
              <a:t>android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800" b="1" dirty="0"/>
              <a:t>Debugging on the device using developer tools</a:t>
            </a:r>
          </a:p>
          <a:p>
            <a:r>
              <a:rPr lang="en-US" sz="2000" dirty="0" smtClean="0"/>
              <a:t>See https</a:t>
            </a:r>
            <a:r>
              <a:rPr lang="en-US" sz="2000" dirty="0"/>
              <a:t>://</a:t>
            </a:r>
            <a:r>
              <a:rPr lang="en-US" sz="2000" dirty="0" err="1"/>
              <a:t>developer.chrome.com</a:t>
            </a:r>
            <a:r>
              <a:rPr lang="en-US" sz="2000" dirty="0"/>
              <a:t>/</a:t>
            </a:r>
            <a:r>
              <a:rPr lang="en-US" sz="2000" dirty="0" err="1"/>
              <a:t>devtools</a:t>
            </a:r>
            <a:r>
              <a:rPr lang="en-US" sz="2000" dirty="0"/>
              <a:t>/docs/remote-debugging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on the Device/Emulator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Develop.md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5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smtClean="0"/>
              <a:t>Millennial Media:  </a:t>
            </a:r>
            <a:r>
              <a:rPr lang="en-US" sz="2800" dirty="0" smtClean="0">
                <a:hlinkClick r:id="rId2"/>
              </a:rPr>
              <a:t>http://www.millennialmedia.com</a:t>
            </a:r>
            <a:endParaRPr lang="en-US" sz="2800" dirty="0" smtClean="0"/>
          </a:p>
          <a:p>
            <a:r>
              <a:rPr lang="en-US" sz="2800" dirty="0" smtClean="0"/>
              <a:t>My sample app</a:t>
            </a:r>
            <a:r>
              <a:rPr lang="en-US" sz="2800" dirty="0"/>
              <a:t>:  </a:t>
            </a:r>
            <a:r>
              <a:rPr lang="en-US" sz="2800" dirty="0">
                <a:hlinkClick r:id="rId3"/>
              </a:rPr>
              <a:t>https://github.com/rschwager/andevcon-</a:t>
            </a:r>
            <a:r>
              <a:rPr lang="en-US" sz="2800" dirty="0" smtClean="0">
                <a:hlinkClick r:id="rId3"/>
              </a:rPr>
              <a:t>sample</a:t>
            </a:r>
            <a:endParaRPr lang="en-US" sz="2800" dirty="0" smtClean="0"/>
          </a:p>
          <a:p>
            <a:r>
              <a:rPr lang="en-US" sz="2800" dirty="0" smtClean="0"/>
              <a:t>Chrome Mobile Apps Documentation </a:t>
            </a:r>
            <a:r>
              <a:rPr lang="en-US" sz="2800" dirty="0"/>
              <a:t>and Samples:  </a:t>
            </a:r>
            <a:r>
              <a:rPr lang="en-US" sz="2800" dirty="0">
                <a:hlinkClick r:id="rId4"/>
              </a:rPr>
              <a:t>https://github.com/MobileChromeApps/mobile-chrome-</a:t>
            </a:r>
            <a:r>
              <a:rPr lang="en-US" sz="2800" dirty="0" smtClean="0">
                <a:hlinkClick r:id="rId4"/>
              </a:rPr>
              <a:t>apps</a:t>
            </a:r>
            <a:endParaRPr lang="en-US" sz="2800" dirty="0" smtClean="0"/>
          </a:p>
          <a:p>
            <a:r>
              <a:rPr lang="en-US" sz="2800" dirty="0" smtClean="0"/>
              <a:t>Chrome Web </a:t>
            </a:r>
            <a:r>
              <a:rPr lang="en-US" sz="2800" dirty="0"/>
              <a:t>Apps Samples:  </a:t>
            </a:r>
            <a:r>
              <a:rPr lang="en-US" sz="2800" dirty="0">
                <a:hlinkClick r:id="rId5"/>
              </a:rPr>
              <a:t>https://github.com/GoogleChrome/chrome-app-</a:t>
            </a:r>
            <a:r>
              <a:rPr lang="en-US" sz="2800" dirty="0" smtClean="0">
                <a:hlinkClick r:id="rId5"/>
              </a:rPr>
              <a:t>samples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14618" y="1902581"/>
            <a:ext cx="5513388" cy="1963587"/>
          </a:xfrm>
          <a:prstGeom prst="rect">
            <a:avLst/>
          </a:prstGeom>
        </p:spPr>
        <p:txBody>
          <a:bodyPr/>
          <a:lstStyle>
            <a:lvl1pPr marL="257209" indent="-257209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1pPr>
            <a:lvl2pPr marL="557287" indent="-214341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2pPr>
            <a:lvl3pPr marL="857364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3pPr>
            <a:lvl4pPr marL="1200310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4pPr>
            <a:lvl5pPr marL="1543256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5pPr>
            <a:lvl6pPr marL="1886201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More than </a:t>
            </a:r>
            <a:r>
              <a:rPr lang="en-US" sz="1800" b="1" dirty="0">
                <a:solidFill>
                  <a:srgbClr val="595959"/>
                </a:solidFill>
              </a:rPr>
              <a:t>60,000</a:t>
            </a:r>
            <a:r>
              <a:rPr lang="en-US" sz="1800" dirty="0">
                <a:solidFill>
                  <a:srgbClr val="595959"/>
                </a:solidFill>
              </a:rPr>
              <a:t> apps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</a:rPr>
              <a:t>170MM</a:t>
            </a:r>
            <a:r>
              <a:rPr lang="en-US" sz="1800" dirty="0">
                <a:solidFill>
                  <a:srgbClr val="595959"/>
                </a:solidFill>
              </a:rPr>
              <a:t> monthly unique U.S. users</a:t>
            </a:r>
            <a:endParaRPr lang="en-US" sz="1800" b="1" dirty="0">
              <a:solidFill>
                <a:srgbClr val="595959"/>
              </a:solidFill>
            </a:endParaRPr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</a:rPr>
              <a:t>650MM</a:t>
            </a:r>
            <a:r>
              <a:rPr lang="en-US" sz="1800" dirty="0">
                <a:solidFill>
                  <a:srgbClr val="595959"/>
                </a:solidFill>
              </a:rPr>
              <a:t> monthly unique worldwide users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dirty="0"/>
              <a:t>Approximately </a:t>
            </a:r>
            <a:r>
              <a:rPr lang="en-US" sz="1800" b="1" dirty="0">
                <a:solidFill>
                  <a:srgbClr val="595959"/>
                </a:solidFill>
              </a:rPr>
              <a:t>9,000</a:t>
            </a:r>
            <a:r>
              <a:rPr lang="en-US" sz="1800" dirty="0">
                <a:solidFill>
                  <a:srgbClr val="595959"/>
                </a:solidFill>
              </a:rPr>
              <a:t> devices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>
                <a:solidFill>
                  <a:srgbClr val="595959"/>
                </a:solidFill>
              </a:rPr>
              <a:t>90</a:t>
            </a:r>
            <a:r>
              <a:rPr lang="en-US" sz="1800">
                <a:solidFill>
                  <a:srgbClr val="595959"/>
                </a:solidFill>
              </a:rPr>
              <a:t> of the 100 Top Ad Age advertisers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000" smtClean="0"/>
              <a:t>All </a:t>
            </a:r>
            <a:r>
              <a:rPr lang="en-US" sz="1000" dirty="0"/>
              <a:t>metrics are as of </a:t>
            </a:r>
            <a:r>
              <a:rPr lang="en-US" sz="1000" dirty="0" smtClean="0"/>
              <a:t>May 8, 2014</a:t>
            </a:r>
            <a:endParaRPr 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514618" y="635311"/>
            <a:ext cx="3839668" cy="1328418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accent1"/>
                </a:solidFill>
                <a:latin typeface="Century Gothic"/>
                <a:cs typeface="Century Gothic"/>
              </a:rPr>
              <a:t>Millennial Media’s Platform</a:t>
            </a:r>
            <a:endParaRPr lang="en-US" sz="3200" dirty="0">
              <a:solidFill>
                <a:schemeClr val="accent1"/>
              </a:solidFill>
              <a:latin typeface="Century Gothic"/>
              <a:cs typeface="Century Gothic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4617" y="4433804"/>
            <a:ext cx="2856313" cy="2043196"/>
          </a:xfrm>
          <a:prstGeom prst="rect">
            <a:avLst/>
          </a:prstGeom>
        </p:spPr>
        <p:txBody>
          <a:bodyPr/>
          <a:lstStyle>
            <a:lvl1pPr marL="257209" indent="-257209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1pPr>
            <a:lvl2pPr marL="557287" indent="-214341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2pPr>
            <a:lvl3pPr marL="857364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3pPr>
            <a:lvl4pPr marL="1200310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4pPr>
            <a:lvl5pPr marL="1543256" indent="-171473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accent4"/>
                </a:solidFill>
                <a:latin typeface="Calibri"/>
                <a:ea typeface="Verdana" pitchFamily="34" charset="0"/>
                <a:cs typeface="Calibri"/>
              </a:defRPr>
            </a:lvl5pPr>
            <a:lvl6pPr marL="1886201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</a:rPr>
              <a:t>Insights &amp; Creative</a:t>
            </a:r>
            <a:r>
              <a:rPr lang="en-US" sz="1600" b="1" dirty="0">
                <a:solidFill>
                  <a:srgbClr val="595959"/>
                </a:solidFill>
              </a:rPr>
              <a:t/>
            </a:r>
            <a:br>
              <a:rPr lang="en-US" sz="1600" b="1" dirty="0">
                <a:solidFill>
                  <a:srgbClr val="595959"/>
                </a:solidFill>
              </a:rPr>
            </a:br>
            <a:r>
              <a:rPr lang="en-US" sz="1600" dirty="0">
                <a:solidFill>
                  <a:srgbClr val="595959"/>
                </a:solidFill>
              </a:rPr>
              <a:t>Performance </a:t>
            </a:r>
            <a:r>
              <a:rPr lang="en-US" sz="1600" dirty="0" smtClean="0">
                <a:solidFill>
                  <a:srgbClr val="595959"/>
                </a:solidFill>
              </a:rPr>
              <a:t>insights and industry</a:t>
            </a:r>
            <a:r>
              <a:rPr lang="en-US" sz="1600" dirty="0">
                <a:solidFill>
                  <a:srgbClr val="595959"/>
                </a:solidFill>
              </a:rPr>
              <a:t>-leading creative </a:t>
            </a:r>
            <a:r>
              <a:rPr lang="en-US" sz="1600" dirty="0" smtClean="0">
                <a:solidFill>
                  <a:srgbClr val="595959"/>
                </a:solidFill>
              </a:rPr>
              <a:t>development</a:t>
            </a:r>
            <a:endParaRPr lang="en-US" sz="1600" dirty="0">
              <a:solidFill>
                <a:srgbClr val="595959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</a:rPr>
              <a:t>Global Footprint</a:t>
            </a:r>
            <a:r>
              <a:rPr lang="en-US" sz="1600" b="1" dirty="0">
                <a:solidFill>
                  <a:srgbClr val="595959"/>
                </a:solidFill>
              </a:rPr>
              <a:t/>
            </a:r>
            <a:br>
              <a:rPr lang="en-US" sz="1600" b="1" dirty="0">
                <a:solidFill>
                  <a:srgbClr val="595959"/>
                </a:solidFill>
              </a:rPr>
            </a:br>
            <a:r>
              <a:rPr lang="en-US" sz="1600" dirty="0">
                <a:solidFill>
                  <a:srgbClr val="595959"/>
                </a:solidFill>
              </a:rPr>
              <a:t>Reach mobile users in nearly every country </a:t>
            </a:r>
            <a:r>
              <a:rPr lang="en-US" sz="1600" dirty="0" smtClean="0">
                <a:solidFill>
                  <a:srgbClr val="595959"/>
                </a:solidFill>
              </a:rPr>
              <a:t>in </a:t>
            </a:r>
            <a:r>
              <a:rPr lang="en-US" sz="1600" dirty="0">
                <a:solidFill>
                  <a:srgbClr val="595959"/>
                </a:solidFill>
              </a:rPr>
              <a:t>the world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endParaRPr lang="en-US" sz="18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3952" y="1521940"/>
            <a:ext cx="4142034" cy="282698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606062"/>
                </a:solidFill>
              </a:rPr>
              <a:t>Reporting &amp; </a:t>
            </a:r>
            <a:r>
              <a:rPr lang="en-US" b="1" dirty="0" smtClean="0">
                <a:solidFill>
                  <a:srgbClr val="606062"/>
                </a:solidFill>
              </a:rPr>
              <a:t>Insights</a:t>
            </a:r>
            <a:endParaRPr lang="en-US" b="1" dirty="0">
              <a:solidFill>
                <a:srgbClr val="606062"/>
              </a:solidFill>
            </a:endParaRPr>
          </a:p>
          <a:p>
            <a:r>
              <a:rPr lang="en-US" dirty="0">
                <a:solidFill>
                  <a:srgbClr val="606062"/>
                </a:solidFill>
              </a:rPr>
              <a:t>Make informed, data-driven business </a:t>
            </a:r>
            <a:r>
              <a:rPr lang="en-US" dirty="0" smtClean="0">
                <a:solidFill>
                  <a:srgbClr val="606062"/>
                </a:solidFill>
              </a:rPr>
              <a:t>decisions</a:t>
            </a:r>
            <a:endParaRPr lang="en-US" dirty="0">
              <a:solidFill>
                <a:srgbClr val="606062"/>
              </a:solidFill>
            </a:endParaRPr>
          </a:p>
          <a:p>
            <a:r>
              <a:rPr lang="en-US" dirty="0">
                <a:solidFill>
                  <a:srgbClr val="606062"/>
                </a:solidFill>
              </a:rPr>
              <a:t>Access metrics including requests, views, fill rate, CTR and </a:t>
            </a:r>
            <a:r>
              <a:rPr lang="en-US" dirty="0" smtClean="0">
                <a:solidFill>
                  <a:srgbClr val="606062"/>
                </a:solidFill>
              </a:rPr>
              <a:t>more</a:t>
            </a:r>
            <a:endParaRPr lang="en-US" dirty="0">
              <a:solidFill>
                <a:srgbClr val="606062"/>
              </a:solidFill>
            </a:endParaRPr>
          </a:p>
          <a:p>
            <a:r>
              <a:rPr lang="en-US" dirty="0">
                <a:solidFill>
                  <a:srgbClr val="606062"/>
                </a:solidFill>
              </a:rPr>
              <a:t>Monitor revenue earned from advertising</a:t>
            </a:r>
          </a:p>
          <a:p>
            <a:pPr marL="0" indent="0">
              <a:buNone/>
            </a:pPr>
            <a:endParaRPr lang="en-US" dirty="0">
              <a:solidFill>
                <a:srgbClr val="60606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606062"/>
                </a:solidFill>
              </a:rPr>
              <a:t>Resources &amp; </a:t>
            </a:r>
            <a:r>
              <a:rPr lang="en-US" b="1" dirty="0" smtClean="0">
                <a:solidFill>
                  <a:srgbClr val="606062"/>
                </a:solidFill>
              </a:rPr>
              <a:t>Support</a:t>
            </a:r>
            <a:endParaRPr lang="en-US" b="1" dirty="0">
              <a:solidFill>
                <a:srgbClr val="606062"/>
              </a:solidFill>
            </a:endParaRPr>
          </a:p>
          <a:p>
            <a:r>
              <a:rPr lang="en-US" dirty="0"/>
              <a:t>Unparalleled customer </a:t>
            </a:r>
            <a:r>
              <a:rPr lang="en-US" dirty="0">
                <a:hlinkClick r:id="rId2"/>
              </a:rPr>
              <a:t>support</a:t>
            </a:r>
            <a:r>
              <a:rPr lang="en-US" dirty="0"/>
              <a:t> services</a:t>
            </a:r>
          </a:p>
          <a:p>
            <a:r>
              <a:rPr lang="en-US" dirty="0"/>
              <a:t>Informative </a:t>
            </a:r>
            <a:r>
              <a:rPr lang="en-US" dirty="0">
                <a:hlinkClick r:id="rId3"/>
              </a:rPr>
              <a:t>Resource Center</a:t>
            </a:r>
            <a:endParaRPr lang="en-US" dirty="0"/>
          </a:p>
          <a:p>
            <a:r>
              <a:rPr lang="en-US" dirty="0"/>
              <a:t>Unbiased industry research and insights delivered through </a:t>
            </a:r>
            <a:r>
              <a:rPr lang="en-US" dirty="0">
                <a:hlinkClick r:id="rId4"/>
              </a:rPr>
              <a:t>S.M.A.R.T.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Mobile Mix </a:t>
            </a:r>
            <a:r>
              <a:rPr lang="en-US" dirty="0"/>
              <a:t>reports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&amp; support tools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10925" y="1595321"/>
            <a:ext cx="3429111" cy="1888236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 descr="http://www.millennialmedia.com/images/research/lrg_smart-dec-20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390" y="2823187"/>
            <a:ext cx="2004349" cy="250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illennialmedia.com/images/research/lrg_mobilemix-q3-20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9406" y="3599333"/>
            <a:ext cx="2154926" cy="26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46793" y="2348051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3952" y="4858667"/>
            <a:ext cx="4142034" cy="79708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06062"/>
                </a:solidFill>
              </a:rPr>
              <a:t>Looking for tech support help with creating an account, downloading our SDK or any other question</a:t>
            </a:r>
            <a:r>
              <a:rPr lang="en-US" dirty="0" smtClean="0">
                <a:solidFill>
                  <a:srgbClr val="606062"/>
                </a:solidFill>
              </a:rPr>
              <a:t>?</a:t>
            </a:r>
            <a:endParaRPr lang="en-US" dirty="0">
              <a:solidFill>
                <a:srgbClr val="606062"/>
              </a:solidFill>
            </a:endParaRPr>
          </a:p>
          <a:p>
            <a:pPr marL="0" indent="0">
              <a:spcAft>
                <a:spcPts val="600"/>
              </a:spcAft>
              <a:buClr>
                <a:schemeClr val="accent4"/>
              </a:buClr>
              <a:buNone/>
            </a:pPr>
            <a:r>
              <a:rPr lang="en-US" dirty="0">
                <a:solidFill>
                  <a:srgbClr val="606062"/>
                </a:solidFill>
              </a:rPr>
              <a:t>Email: </a:t>
            </a:r>
            <a:r>
              <a:rPr lang="en-US" u="sng" dirty="0">
                <a:hlinkClick r:id="rId9"/>
              </a:rPr>
              <a:t>support@</a:t>
            </a:r>
            <a:r>
              <a:rPr lang="en-US" u="sng" dirty="0" smtClean="0">
                <a:hlinkClick r:id="rId9"/>
              </a:rPr>
              <a:t>millennialmedia.com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3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3951" y="2325748"/>
            <a:ext cx="8230271" cy="825733"/>
          </a:xfrm>
        </p:spPr>
        <p:txBody>
          <a:bodyPr/>
          <a:lstStyle/>
          <a:p>
            <a:r>
              <a:rPr lang="en-US" dirty="0">
                <a:solidFill>
                  <a:srgbClr val="606062"/>
                </a:solidFill>
                <a:hlinkClick r:id="rId2"/>
              </a:rPr>
              <a:t>Conversion tracking</a:t>
            </a:r>
            <a:r>
              <a:rPr lang="en-US" dirty="0">
                <a:solidFill>
                  <a:srgbClr val="606062"/>
                </a:solidFill>
              </a:rPr>
              <a:t> </a:t>
            </a:r>
            <a:r>
              <a:rPr lang="en-US" dirty="0" smtClean="0"/>
              <a:t>capabilities </a:t>
            </a:r>
            <a:r>
              <a:rPr lang="en-US" dirty="0"/>
              <a:t>help you track, analyze, and optimize app </a:t>
            </a:r>
            <a:r>
              <a:rPr lang="en-US" dirty="0" smtClean="0"/>
              <a:t>installs</a:t>
            </a:r>
            <a:endParaRPr lang="en-US" dirty="0"/>
          </a:p>
          <a:p>
            <a:r>
              <a:rPr lang="en-US" dirty="0"/>
              <a:t>Use our </a:t>
            </a:r>
            <a:r>
              <a:rPr lang="en-US" dirty="0">
                <a:hlinkClick r:id="rId3"/>
              </a:rPr>
              <a:t>creative </a:t>
            </a:r>
            <a:r>
              <a:rPr lang="en-US" dirty="0" smtClean="0">
                <a:hlinkClick r:id="rId3"/>
              </a:rPr>
              <a:t>gallery</a:t>
            </a:r>
            <a:r>
              <a:rPr lang="en-US" dirty="0" smtClean="0"/>
              <a:t> to </a:t>
            </a:r>
            <a:r>
              <a:rPr lang="en-US" dirty="0"/>
              <a:t>upload, create and organize your mobile banner </a:t>
            </a:r>
            <a:r>
              <a:rPr lang="en-US" dirty="0" smtClean="0"/>
              <a:t>ads</a:t>
            </a:r>
            <a:endParaRPr lang="en-US" dirty="0"/>
          </a:p>
          <a:p>
            <a:r>
              <a:rPr lang="en-US" dirty="0"/>
              <a:t>Reinvest money earned monetizing your app to help grow your user base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Promote your apps with mMedia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mMedia, our self-service advertising tool, helps you manage your </a:t>
            </a:r>
            <a:r>
              <a:rPr lang="en-US" dirty="0" smtClean="0"/>
              <a:t>campaigns </a:t>
            </a:r>
            <a:r>
              <a:rPr lang="en-US" dirty="0"/>
              <a:t>from start to </a:t>
            </a:r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199" y="3340370"/>
            <a:ext cx="8227023" cy="478558"/>
          </a:xfrm>
          <a:prstGeom prst="rect">
            <a:avLst/>
          </a:prstGeom>
        </p:spPr>
        <p:txBody>
          <a:bodyPr vert="horz"/>
          <a:lstStyle>
            <a:lvl1pPr marL="0" indent="0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2000" b="1" kern="1200">
                <a:solidFill>
                  <a:schemeClr val="accent3"/>
                </a:solidFill>
                <a:latin typeface="Century Gothic"/>
                <a:ea typeface="Verdana" pitchFamily="34" charset="0"/>
                <a:cs typeface="Century Gothic"/>
              </a:defRPr>
            </a:lvl1pPr>
            <a:lvl2pPr marL="342946" indent="0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Verdana" pitchFamily="34" charset="0"/>
                <a:cs typeface="Calibri"/>
              </a:defRPr>
            </a:lvl2pPr>
            <a:lvl3pPr marL="685891" indent="0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Verdana" pitchFamily="34" charset="0"/>
                <a:cs typeface="Calibri"/>
              </a:defRPr>
            </a:lvl3pPr>
            <a:lvl4pPr marL="1028837" indent="0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Verdana" pitchFamily="34" charset="0"/>
                <a:cs typeface="Calibri"/>
              </a:defRPr>
            </a:lvl4pPr>
            <a:lvl5pPr marL="1371783" indent="0" algn="l" defTabSz="685891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Verdana" pitchFamily="34" charset="0"/>
                <a:cs typeface="Calibri"/>
              </a:defRPr>
            </a:lvl5pPr>
            <a:lvl6pPr marL="1886201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 downloads and gain more users with highly-targeted ads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338" y="3992021"/>
            <a:ext cx="378502" cy="606636"/>
          </a:xfrm>
          <a:prstGeom prst="snipRound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81767" y="4028699"/>
            <a:ext cx="2748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Device Targeting</a:t>
            </a:r>
          </a:p>
          <a:p>
            <a:pPr lvl="0"/>
            <a:r>
              <a:rPr lang="en-US" sz="1200" dirty="0" smtClean="0">
                <a:solidFill>
                  <a:schemeClr val="accent4"/>
                </a:solidFill>
                <a:latin typeface="Calibri"/>
                <a:cs typeface="Calibri"/>
              </a:rPr>
              <a:t>Reach desired OS and devices</a:t>
            </a:r>
            <a:endParaRPr lang="en-US" sz="12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1767" y="4910075"/>
            <a:ext cx="2748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Carrier Targeting</a:t>
            </a:r>
          </a:p>
          <a:p>
            <a:pPr lvl="0"/>
            <a:r>
              <a:rPr lang="en-US" sz="1200" dirty="0" smtClean="0">
                <a:solidFill>
                  <a:schemeClr val="accent4"/>
                </a:solidFill>
                <a:latin typeface="Calibri"/>
                <a:cs typeface="Calibri"/>
              </a:rPr>
              <a:t>Run on specific mobile carriers</a:t>
            </a:r>
            <a:endParaRPr lang="en-US" sz="12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7767" y="4015999"/>
            <a:ext cx="2748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Audience Targeting</a:t>
            </a:r>
          </a:p>
          <a:p>
            <a:pPr lvl="0"/>
            <a:r>
              <a:rPr lang="en-US" sz="1200" dirty="0" smtClean="0">
                <a:solidFill>
                  <a:schemeClr val="accent4"/>
                </a:solidFill>
                <a:latin typeface="Calibri"/>
                <a:cs typeface="Calibri"/>
              </a:rPr>
              <a:t>Specify location, gender and age</a:t>
            </a:r>
            <a:endParaRPr lang="en-US" sz="12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37767" y="4881358"/>
            <a:ext cx="2748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Site Optimization</a:t>
            </a:r>
          </a:p>
          <a:p>
            <a:r>
              <a:rPr lang="en-US" sz="1200" dirty="0" smtClean="0">
                <a:solidFill>
                  <a:schemeClr val="accent4"/>
                </a:solidFill>
                <a:latin typeface="Calibri"/>
                <a:cs typeface="Calibri"/>
              </a:rPr>
              <a:t>Target the most effective sites/apps</a:t>
            </a:r>
            <a:endParaRPr lang="en-US" sz="12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863" y="4890425"/>
            <a:ext cx="378502" cy="606636"/>
          </a:xfrm>
          <a:prstGeom prst="snip1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6338" y="3992021"/>
            <a:ext cx="378502" cy="606636"/>
          </a:xfrm>
          <a:prstGeom prst="snip1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6338" y="4890425"/>
            <a:ext cx="378502" cy="606636"/>
          </a:xfrm>
          <a:prstGeom prst="snip1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3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51" y="1287730"/>
            <a:ext cx="5245174" cy="552726"/>
          </a:xfrm>
        </p:spPr>
        <p:txBody>
          <a:bodyPr/>
          <a:lstStyle/>
          <a:p>
            <a:r>
              <a:rPr lang="en-US" dirty="0" smtClean="0"/>
              <a:t>What are “Chrome Apps”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5213424" cy="2677864"/>
          </a:xfrm>
        </p:spPr>
        <p:txBody>
          <a:bodyPr/>
          <a:lstStyle/>
          <a:p>
            <a:r>
              <a:rPr lang="en-US" dirty="0"/>
              <a:t>Chrome Apps deliver an experience as capable as a native app, but as safe as a web page. Just like web apps, Chrome Apps are written in HTML5, JavaScript, and CSS. But Chrome Apps look and behave like native apps, and they have native-like capabilities that are much more powerful than those available to web apps.</a:t>
            </a:r>
          </a:p>
        </p:txBody>
      </p:sp>
    </p:spTree>
    <p:extLst>
      <p:ext uri="{BB962C8B-B14F-4D97-AF65-F5344CB8AC3E}">
        <p14:creationId xmlns:p14="http://schemas.microsoft.com/office/powerpoint/2010/main" val="38374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Chrome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" y="1096877"/>
            <a:ext cx="7140222" cy="53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4576" y="5972188"/>
            <a:ext cx="8479278" cy="4466168"/>
          </a:xfrm>
        </p:spPr>
        <p:txBody>
          <a:bodyPr/>
          <a:lstStyle/>
          <a:p>
            <a:pPr marL="0" indent="0">
              <a:buNone/>
            </a:pPr>
            <a:endParaRPr lang="en-US" sz="1000" b="1" dirty="0" smtClean="0">
              <a:solidFill>
                <a:schemeClr val="accent3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Source</a:t>
            </a:r>
            <a:r>
              <a:rPr lang="en-US" sz="1000" b="1" dirty="0">
                <a:solidFill>
                  <a:srgbClr val="0070C0"/>
                </a:solidFill>
                <a:latin typeface="Century Gothic"/>
                <a:cs typeface="Century Gothic"/>
              </a:rPr>
              <a:t>: http://www.dailytech.com/Chromebooks+Capture+21+Percent+of+2013+US+Notebook+Sales/article33985.htm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0"/>
            <a:ext cx="7521575" cy="59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812431" y="1586654"/>
            <a:ext cx="6216791" cy="43823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Apache Cordova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15254" y="1603587"/>
            <a:ext cx="4238414" cy="26438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Chrome Security Model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Chome</a:t>
            </a:r>
            <a:r>
              <a:rPr lang="en-US" dirty="0" smtClean="0">
                <a:solidFill>
                  <a:schemeClr val="tx1"/>
                </a:solidFill>
              </a:rPr>
              <a:t> API and Services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 Container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App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18077" y="1592298"/>
            <a:ext cx="2118924" cy="961814"/>
          </a:xfrm>
          <a:prstGeom prst="roundRect">
            <a:avLst/>
          </a:prstGeom>
          <a:solidFill>
            <a:schemeClr val="bg1"/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HTML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You can’t use inline scripting in your Chrome App pages. The restriction bans both &lt;script&gt; blocks and event handlers (&lt;button </a:t>
            </a:r>
            <a:r>
              <a:rPr lang="en-US" sz="2400" dirty="0" err="1"/>
              <a:t>onclick</a:t>
            </a:r>
            <a:r>
              <a:rPr lang="en-US" sz="2400" dirty="0"/>
              <a:t>="..."&gt;).</a:t>
            </a:r>
          </a:p>
          <a:p>
            <a:r>
              <a:rPr lang="en-US" sz="2400" dirty="0"/>
              <a:t>You can’t reference any external resources in any of your app files (except for video and audio resources). You can’t embed external resources in an </a:t>
            </a:r>
            <a:r>
              <a:rPr lang="en-US" sz="2400" dirty="0" err="1"/>
              <a:t>iframe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/>
              <a:t>You can fetch remote resources via </a:t>
            </a:r>
            <a:r>
              <a:rPr lang="en-US" sz="2000" dirty="0" err="1"/>
              <a:t>XMLHttpRequest</a:t>
            </a:r>
            <a:r>
              <a:rPr lang="en-US" sz="2000" dirty="0"/>
              <a:t> and serve them via blob:, data:, or </a:t>
            </a:r>
            <a:r>
              <a:rPr lang="en-US" sz="2000" dirty="0" err="1"/>
              <a:t>filesystem</a:t>
            </a:r>
            <a:r>
              <a:rPr lang="en-US" sz="2000" dirty="0"/>
              <a:t>: URLs</a:t>
            </a:r>
          </a:p>
          <a:p>
            <a:r>
              <a:rPr lang="en-US" sz="2400" dirty="0"/>
              <a:t>You can’t use string-to-JavaScript methods like </a:t>
            </a:r>
            <a:r>
              <a:rPr lang="en-US" sz="2400" dirty="0" err="1"/>
              <a:t>eval</a:t>
            </a:r>
            <a:r>
              <a:rPr lang="en-US" sz="2400" dirty="0"/>
              <a:t>() and new Function().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Security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contentSecurityPolicy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7.0&quot;&gt;&lt;object type=&quot;1&quot; unique_id=&quot;10001&quot;&gt;&lt;object type=&quot;2&quot; unique_id=&quot;22443&quot;&gt;&lt;object type=&quot;3&quot; unique_id=&quot;22444&quot;&gt;&lt;property id=&quot;20148&quot; value=&quot;5&quot;/&gt;&lt;property id=&quot;20300&quot; value=&quot;Slide 1&quot;/&gt;&lt;property id=&quot;20307&quot; value=&quot;256&quot;/&gt;&lt;/object&gt;&lt;object type=&quot;3&quot; unique_id=&quot;22499&quot;&gt;&lt;property id=&quot;20148&quot; value=&quot;5&quot;/&gt;&lt;property id=&quot;20300&quot; value=&quot;Slide 2&quot;/&gt;&lt;property id=&quot;20307&quot; value=&quot;257&quot;/&gt;&lt;/object&gt;&lt;object type=&quot;3&quot; unique_id=&quot;22500&quot;&gt;&lt;property id=&quot;20148&quot; value=&quot;5&quot;/&gt;&lt;property id=&quot;20300&quot; value=&quot;Slide 3 - &amp;quot;Color Palette&amp;quot;&quot;/&gt;&lt;property id=&quot;20307&quot; value=&quot;258&quot;/&gt;&lt;/object&gt;&lt;object type=&quot;3&quot; unique_id=&quot;22501&quot;&gt;&lt;property id=&quot;20148&quot; value=&quot;5&quot;/&gt;&lt;property id=&quot;20300&quot; value=&quot;Slide 4&quot;/&gt;&lt;property id=&quot;20307&quot; value=&quot;259&quot;/&gt;&lt;/object&gt;&lt;object type=&quot;3&quot; unique_id=&quot;22502&quot;&gt;&lt;property id=&quot;20148&quot; value=&quot;5&quot;/&gt;&lt;property id=&quot;20300&quot; value=&quot;Slide 5&quot;/&gt;&lt;property id=&quot;20307&quot; value=&quot;260&quot;/&gt;&lt;/object&gt;&lt;object type=&quot;3&quot; unique_id=&quot;22503&quot;&gt;&lt;property id=&quot;20148&quot; value=&quot;5&quot;/&gt;&lt;property id=&quot;20300&quot; value=&quot;Slide 6 - &amp;quot;Bar Chart 2 with Legend&amp;quot;&quot;/&gt;&lt;property id=&quot;20307&quot; value=&quot;262&quot;/&gt;&lt;/object&gt;&lt;object type=&quot;3&quot; unique_id=&quot;22504&quot;&gt;&lt;property id=&quot;20148&quot; value=&quot;5&quot;/&gt;&lt;property id=&quot;20300&quot; value=&quot;Slide 7 - &amp;quot;Horizontal Bar Chart &amp;quot;&quot;/&gt;&lt;property id=&quot;20307&quot; value=&quot;263&quot;/&gt;&lt;/object&gt;&lt;object type=&quot;3&quot; unique_id=&quot;22505&quot;&gt;&lt;property id=&quot;20148&quot; value=&quot;5&quot;/&gt;&lt;property id=&quot;20300&quot; value=&quot;Slide 8 - &amp;quot;Horizontal Bar Chart 2&amp;quot;&quot;/&gt;&lt;property id=&quot;20307&quot; value=&quot;264&quot;/&gt;&lt;/object&gt;&lt;object type=&quot;3&quot; unique_id=&quot;22506&quot;&gt;&lt;property id=&quot;20148&quot; value=&quot;5&quot;/&gt;&lt;property id=&quot;20300&quot; value=&quot;Slide 9 - &amp;quot;Pie Chart &amp;quot;&quot;/&gt;&lt;property id=&quot;20307&quot; value=&quot;265&quot;/&gt;&lt;/object&gt;&lt;object type=&quot;3&quot; unique_id=&quot;22507&quot;&gt;&lt;property id=&quot;20148&quot; value=&quot;5&quot;/&gt;&lt;property id=&quot;20300&quot; value=&quot;Slide 10 - &amp;quot;Line Chart&amp;quot;&quot;/&gt;&lt;property id=&quot;20307&quot; value=&quot;266&quot;/&gt;&lt;/object&gt;&lt;object type=&quot;3&quot; unique_id=&quot;22508&quot;&gt;&lt;property id=&quot;20148&quot; value=&quot;5&quot;/&gt;&lt;property id=&quot;20300&quot; value=&quot;Slide 11 - &amp;quot;Bar Chart&amp;quot;&quot;/&gt;&lt;property id=&quot;20307&quot; value=&quot;267&quot;/&gt;&lt;/object&gt;&lt;object type=&quot;3&quot; unique_id=&quot;22509&quot;&gt;&lt;property id=&quot;20148&quot; value=&quot;5&quot;/&gt;&lt;property id=&quot;20300&quot; value=&quot;Slide 12 - &amp;quot;Half-page Charts&amp;quot;&quot;/&gt;&lt;property id=&quot;20307&quot; value=&quot;268&quot;/&gt;&lt;/object&gt;&lt;object type=&quot;3&quot; unique_id=&quot;22510&quot;&gt;&lt;property id=&quot;20148&quot; value=&quot;5&quot;/&gt;&lt;property id=&quot;20300&quot; value=&quot;Slide 13 - &amp;quot;Chart Example&amp;quot;&quot;/&gt;&lt;property id=&quot;20307&quot; value=&quot;269&quot;/&gt;&lt;/object&gt;&lt;object type=&quot;3&quot; unique_id=&quot;22511&quot;&gt;&lt;property id=&quot;20148&quot; value=&quot;5&quot;/&gt;&lt;property id=&quot;20300&quot; value=&quot;Slide 14 - &amp;quot;Table&amp;quot;&quot;/&gt;&lt;property id=&quot;20307&quot; value=&quot;270&quot;/&gt;&lt;/object&gt;&lt;object type=&quot;3&quot; unique_id=&quot;22512&quot;&gt;&lt;property id=&quot;20148&quot; value=&quot;5&quot;/&gt;&lt;property id=&quot;20300&quot; value=&quot;Slide 15 - &amp;quot;Comparison&amp;quot;&quot;/&gt;&lt;property id=&quot;20307&quot; value=&quot;271&quot;/&gt;&lt;/object&gt;&lt;object type=&quot;3&quot; unique_id=&quot;22513&quot;&gt;&lt;property id=&quot;20148&quot; value=&quot;5&quot;/&gt;&lt;property id=&quot;20300&quot; value=&quot;Slide 16 - &amp;quot;What If You Could?&amp;quot;&quot;/&gt;&lt;property id=&quot;20307&quot; value=&quot;272&quot;/&gt;&lt;/object&gt;&lt;/object&gt;&lt;object type=&quot;8&quot; unique_id=&quot;2244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MillennialMedia2013">
  <a:themeElements>
    <a:clrScheme name="Millennial Media 2013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6CB33F"/>
      </a:accent1>
      <a:accent2>
        <a:srgbClr val="E36F1E"/>
      </a:accent2>
      <a:accent3>
        <a:srgbClr val="569BBE"/>
      </a:accent3>
      <a:accent4>
        <a:srgbClr val="606062"/>
      </a:accent4>
      <a:accent5>
        <a:srgbClr val="DEB408"/>
      </a:accent5>
      <a:accent6>
        <a:srgbClr val="232F84"/>
      </a:accent6>
      <a:hlink>
        <a:srgbClr val="6CB33F"/>
      </a:hlink>
      <a:folHlink>
        <a:srgbClr val="6CB3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 cap="sq" cmpd="sng">
          <a:solidFill>
            <a:schemeClr val="accent4"/>
          </a:solidFill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wrap="square" rtlCol="0">
        <a:noAutofit/>
      </a:bodyPr>
      <a:lstStyle>
        <a:defPPr marL="285750" indent="-285750">
          <a:spcAft>
            <a:spcPts val="600"/>
          </a:spcAft>
          <a:buClr>
            <a:schemeClr val="accent4"/>
          </a:buClr>
          <a:buFont typeface="Arial"/>
          <a:buChar char="•"/>
          <a:defRPr sz="1400" dirty="0">
            <a:solidFill>
              <a:schemeClr val="accent4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9188</TotalTime>
  <Words>874</Words>
  <Application>Microsoft Macintosh PowerPoint</Application>
  <PresentationFormat>On-screen Show (4:3)</PresentationFormat>
  <Paragraphs>133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MillennialMedia2013</vt:lpstr>
      <vt:lpstr>Build a Native Android Application out of HTML, JavaScript and CSS</vt:lpstr>
      <vt:lpstr>PowerPoint Presentation</vt:lpstr>
      <vt:lpstr>Reporting &amp; support tools</vt:lpstr>
      <vt:lpstr>Promote your apps with mMedia</vt:lpstr>
      <vt:lpstr>What are “Chrome Apps”</vt:lpstr>
      <vt:lpstr>Example Chrome App</vt:lpstr>
      <vt:lpstr>PowerPoint Presentation</vt:lpstr>
      <vt:lpstr>Chrome App Stack</vt:lpstr>
      <vt:lpstr>App Security Model</vt:lpstr>
      <vt:lpstr>Chrome API and Services – Support on Mobile</vt:lpstr>
      <vt:lpstr>Chrome Services and APIs - Not supported on Mobile</vt:lpstr>
      <vt:lpstr>Building your own - Prerequisites</vt:lpstr>
      <vt:lpstr>“Hello World!” – Manifest.json</vt:lpstr>
      <vt:lpstr>“Hello World!” – index.html</vt:lpstr>
      <vt:lpstr>“Hello World!” – main.js</vt:lpstr>
      <vt:lpstr>Testing and Debugging</vt:lpstr>
      <vt:lpstr>Debugging on the Device/Emulator</vt:lpstr>
      <vt:lpstr>More information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Rentzel</dc:creator>
  <cp:lastModifiedBy>Russ Schwager</cp:lastModifiedBy>
  <cp:revision>395</cp:revision>
  <dcterms:created xsi:type="dcterms:W3CDTF">2012-04-26T19:05:20Z</dcterms:created>
  <dcterms:modified xsi:type="dcterms:W3CDTF">2014-05-15T23:26:34Z</dcterms:modified>
</cp:coreProperties>
</file>